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5" r:id="rId3"/>
    <p:sldId id="257" r:id="rId4"/>
    <p:sldId id="259" r:id="rId5"/>
    <p:sldId id="258" r:id="rId6"/>
    <p:sldId id="261" r:id="rId7"/>
    <p:sldId id="260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25"/>
    <p:restoredTop sz="96224"/>
  </p:normalViewPr>
  <p:slideViewPr>
    <p:cSldViewPr snapToGrid="0" snapToObjects="1">
      <p:cViewPr varScale="1">
        <p:scale>
          <a:sx n="125" d="100"/>
          <a:sy n="125" d="100"/>
        </p:scale>
        <p:origin x="6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F2835-8DB7-CF44-B3A8-0E4B9AF92EF8}" type="datetimeFigureOut">
              <a:rPr kumimoji="1" lang="zh-CN" altLang="en-US" smtClean="0"/>
              <a:t>2022/1/16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FB54-F46C-BF45-8422-EAC1084EE2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2203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F2835-8DB7-CF44-B3A8-0E4B9AF92EF8}" type="datetimeFigureOut">
              <a:rPr kumimoji="1" lang="zh-CN" altLang="en-US" smtClean="0"/>
              <a:t>2022/1/16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FB54-F46C-BF45-8422-EAC1084EE2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0354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F2835-8DB7-CF44-B3A8-0E4B9AF92EF8}" type="datetimeFigureOut">
              <a:rPr kumimoji="1" lang="zh-CN" altLang="en-US" smtClean="0"/>
              <a:t>2022/1/16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FB54-F46C-BF45-8422-EAC1084EE2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2956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F2835-8DB7-CF44-B3A8-0E4B9AF92EF8}" type="datetimeFigureOut">
              <a:rPr kumimoji="1" lang="zh-CN" altLang="en-US" smtClean="0"/>
              <a:t>2022/1/16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FB54-F46C-BF45-8422-EAC1084EE2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5182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F2835-8DB7-CF44-B3A8-0E4B9AF92EF8}" type="datetimeFigureOut">
              <a:rPr kumimoji="1" lang="zh-CN" altLang="en-US" smtClean="0"/>
              <a:t>2022/1/16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FB54-F46C-BF45-8422-EAC1084EE2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533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F2835-8DB7-CF44-B3A8-0E4B9AF92EF8}" type="datetimeFigureOut">
              <a:rPr kumimoji="1" lang="zh-CN" altLang="en-US" smtClean="0"/>
              <a:t>2022/1/16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FB54-F46C-BF45-8422-EAC1084EE2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408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F2835-8DB7-CF44-B3A8-0E4B9AF92EF8}" type="datetimeFigureOut">
              <a:rPr kumimoji="1" lang="zh-CN" altLang="en-US" smtClean="0"/>
              <a:t>2022/1/16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FB54-F46C-BF45-8422-EAC1084EE2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29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F2835-8DB7-CF44-B3A8-0E4B9AF92EF8}" type="datetimeFigureOut">
              <a:rPr kumimoji="1" lang="zh-CN" altLang="en-US" smtClean="0"/>
              <a:t>2022/1/16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FB54-F46C-BF45-8422-EAC1084EE2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2289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F2835-8DB7-CF44-B3A8-0E4B9AF92EF8}" type="datetimeFigureOut">
              <a:rPr kumimoji="1" lang="zh-CN" altLang="en-US" smtClean="0"/>
              <a:t>2022/1/16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FB54-F46C-BF45-8422-EAC1084EE2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935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F2835-8DB7-CF44-B3A8-0E4B9AF92EF8}" type="datetimeFigureOut">
              <a:rPr kumimoji="1" lang="zh-CN" altLang="en-US" smtClean="0"/>
              <a:t>2022/1/16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FB54-F46C-BF45-8422-EAC1084EE2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178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F2835-8DB7-CF44-B3A8-0E4B9AF92EF8}" type="datetimeFigureOut">
              <a:rPr kumimoji="1" lang="zh-CN" altLang="en-US" smtClean="0"/>
              <a:t>2022/1/16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FB54-F46C-BF45-8422-EAC1084EE2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422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F2835-8DB7-CF44-B3A8-0E4B9AF92EF8}" type="datetimeFigureOut">
              <a:rPr kumimoji="1" lang="zh-CN" altLang="en-US" smtClean="0"/>
              <a:t>2022/1/16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CFB54-F46C-BF45-8422-EAC1084EE2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938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demo.mp4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FC6CF7EA-D5E5-9B4F-9C4D-8C03D3424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63137" y="0"/>
            <a:ext cx="10609502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D01C260-FBF8-D940-B6E6-7269D926EC94}"/>
              </a:ext>
            </a:extLst>
          </p:cNvPr>
          <p:cNvSpPr txBox="1"/>
          <p:nvPr/>
        </p:nvSpPr>
        <p:spPr>
          <a:xfrm>
            <a:off x="3039131" y="1804775"/>
            <a:ext cx="9152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" altLang="zh-CN" sz="3600" b="1" dirty="0">
                <a:latin typeface="Avenir Book" panose="02000503020000020003" pitchFamily="2" charset="0"/>
                <a:cs typeface="FUTURA MEDIUM" panose="020B0602020204020303" pitchFamily="34" charset="-79"/>
              </a:rPr>
              <a:t>Internet Air Conditioner Remote Controller</a:t>
            </a:r>
            <a:endParaRPr kumimoji="1" lang="zh-CN" altLang="en-US" sz="3600" b="1" dirty="0">
              <a:latin typeface="Avenir Book" panose="02000503020000020003" pitchFamily="2" charset="0"/>
              <a:cs typeface="FUTURA MEDIUM" panose="020B0602020204020303" pitchFamily="34" charset="-79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1EA4EA-802D-8641-808E-7B7CE1E3AB75}"/>
              </a:ext>
            </a:extLst>
          </p:cNvPr>
          <p:cNvSpPr txBox="1"/>
          <p:nvPr/>
        </p:nvSpPr>
        <p:spPr>
          <a:xfrm>
            <a:off x="7764343" y="4406894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kumimoji="1" lang="zh-CN" altLang="en-US" sz="2000" dirty="0">
              <a:latin typeface="Avenir Book" panose="02000503020000020003" pitchFamily="2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3113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EE7EA-402E-FC44-AEEF-B922D73A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027" y="1001111"/>
            <a:ext cx="7309946" cy="4855778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zh-CN" sz="8800" b="1" i="1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Thank</a:t>
            </a:r>
            <a:r>
              <a:rPr kumimoji="1" lang="zh-CN" altLang="en-US" sz="8800" b="1" i="1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kumimoji="1" lang="en-US" altLang="zh-CN" sz="8800" b="1" i="1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you</a:t>
            </a:r>
            <a:endParaRPr kumimoji="1" lang="zh-CN" altLang="en-US" sz="8800" b="1" i="1" dirty="0">
              <a:solidFill>
                <a:schemeClr val="accent1">
                  <a:lumMod val="7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98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3C067E5-A3D4-6246-94F3-EFCE328558AD}"/>
              </a:ext>
            </a:extLst>
          </p:cNvPr>
          <p:cNvSpPr/>
          <p:nvPr/>
        </p:nvSpPr>
        <p:spPr>
          <a:xfrm>
            <a:off x="223520" y="1270000"/>
            <a:ext cx="1849120" cy="1808480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Book" panose="02000503020000020003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6026AF-1539-A946-A7D0-D9FD5DA6AB38}"/>
              </a:ext>
            </a:extLst>
          </p:cNvPr>
          <p:cNvSpPr txBox="1"/>
          <p:nvPr/>
        </p:nvSpPr>
        <p:spPr>
          <a:xfrm>
            <a:off x="452120" y="1948934"/>
            <a:ext cx="1468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Avenir Book" panose="02000503020000020003" pitchFamily="2" charset="0"/>
              </a:rPr>
              <a:t>Motivation</a:t>
            </a:r>
            <a:endParaRPr kumimoji="1" lang="zh-CN" altLang="en-US" sz="2000" dirty="0">
              <a:latin typeface="Avenir Book" panose="02000503020000020003" pitchFamily="2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30D64FE-14D6-4B4B-B07E-6E31DFCA1542}"/>
              </a:ext>
            </a:extLst>
          </p:cNvPr>
          <p:cNvSpPr/>
          <p:nvPr/>
        </p:nvSpPr>
        <p:spPr>
          <a:xfrm>
            <a:off x="2194560" y="3429000"/>
            <a:ext cx="1849120" cy="1808480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Book" panose="02000503020000020003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E79184-4E67-0143-9A25-D99A697FDDD6}"/>
              </a:ext>
            </a:extLst>
          </p:cNvPr>
          <p:cNvSpPr txBox="1"/>
          <p:nvPr/>
        </p:nvSpPr>
        <p:spPr>
          <a:xfrm>
            <a:off x="2771140" y="4133185"/>
            <a:ext cx="69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Avenir Book" panose="02000503020000020003" pitchFamily="2" charset="0"/>
              </a:rPr>
              <a:t>Idea</a:t>
            </a:r>
            <a:endParaRPr kumimoji="1" lang="zh-CN" altLang="en-US" sz="2000" dirty="0">
              <a:latin typeface="Avenir Book" panose="02000503020000020003" pitchFamily="2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E3F6042-978E-B24A-9618-F132445EE59B}"/>
              </a:ext>
            </a:extLst>
          </p:cNvPr>
          <p:cNvSpPr/>
          <p:nvPr/>
        </p:nvSpPr>
        <p:spPr>
          <a:xfrm>
            <a:off x="3736340" y="1249978"/>
            <a:ext cx="1849120" cy="1808480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Book" panose="02000503020000020003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D68A4D-F8C8-A243-A567-C278A7C35058}"/>
              </a:ext>
            </a:extLst>
          </p:cNvPr>
          <p:cNvSpPr txBox="1"/>
          <p:nvPr/>
        </p:nvSpPr>
        <p:spPr>
          <a:xfrm>
            <a:off x="3843020" y="1954163"/>
            <a:ext cx="174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Avenir Book" panose="02000503020000020003" pitchFamily="2" charset="0"/>
              </a:rPr>
              <a:t>IoT Elements</a:t>
            </a:r>
            <a:endParaRPr kumimoji="1" lang="zh-CN" altLang="en-US" sz="2000" dirty="0">
              <a:latin typeface="Avenir Book" panose="02000503020000020003" pitchFamily="2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03FF92B-05AE-5245-9558-351A3B2D0CF8}"/>
              </a:ext>
            </a:extLst>
          </p:cNvPr>
          <p:cNvSpPr/>
          <p:nvPr/>
        </p:nvSpPr>
        <p:spPr>
          <a:xfrm>
            <a:off x="5707380" y="3408978"/>
            <a:ext cx="1849120" cy="1808480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Book" panose="02000503020000020003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A41BE7-DC2B-4F4E-BC12-B6C1C881E589}"/>
              </a:ext>
            </a:extLst>
          </p:cNvPr>
          <p:cNvSpPr txBox="1"/>
          <p:nvPr/>
        </p:nvSpPr>
        <p:spPr>
          <a:xfrm>
            <a:off x="6126480" y="4113163"/>
            <a:ext cx="1010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Avenir Book" panose="02000503020000020003" pitchFamily="2" charset="0"/>
              </a:rPr>
              <a:t>Design</a:t>
            </a:r>
            <a:endParaRPr kumimoji="1" lang="zh-CN" altLang="en-US" sz="2000" dirty="0">
              <a:latin typeface="Avenir Book" panose="02000503020000020003" pitchFamily="2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5E9DD2A-E52E-BB46-B7CF-999726912408}"/>
              </a:ext>
            </a:extLst>
          </p:cNvPr>
          <p:cNvSpPr/>
          <p:nvPr/>
        </p:nvSpPr>
        <p:spPr>
          <a:xfrm>
            <a:off x="7358380" y="1249978"/>
            <a:ext cx="1849120" cy="1808480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Book" panose="02000503020000020003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F078E1E-4BCC-D142-A345-E138CDBB964D}"/>
              </a:ext>
            </a:extLst>
          </p:cNvPr>
          <p:cNvSpPr txBox="1"/>
          <p:nvPr/>
        </p:nvSpPr>
        <p:spPr>
          <a:xfrm>
            <a:off x="7556500" y="1851074"/>
            <a:ext cx="2461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Avenir Book" panose="02000503020000020003" pitchFamily="2" charset="0"/>
              </a:rPr>
              <a:t>Implemented Functions</a:t>
            </a:r>
            <a:endParaRPr kumimoji="1" lang="zh-CN" altLang="en-US" dirty="0">
              <a:latin typeface="Avenir Book" panose="02000503020000020003" pitchFamily="2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7F8B21E-5A73-5842-8C8B-A6A7B908C3C1}"/>
              </a:ext>
            </a:extLst>
          </p:cNvPr>
          <p:cNvSpPr/>
          <p:nvPr/>
        </p:nvSpPr>
        <p:spPr>
          <a:xfrm>
            <a:off x="9329420" y="3408978"/>
            <a:ext cx="1849120" cy="1808480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Book" panose="02000503020000020003" pitchFamily="2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1AB5A7-6225-4B43-9EE9-E5B8FE2E0486}"/>
              </a:ext>
            </a:extLst>
          </p:cNvPr>
          <p:cNvSpPr txBox="1"/>
          <p:nvPr/>
        </p:nvSpPr>
        <p:spPr>
          <a:xfrm>
            <a:off x="9497060" y="4113163"/>
            <a:ext cx="18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Avenir Book" panose="02000503020000020003" pitchFamily="2" charset="0"/>
              </a:rPr>
              <a:t>Future Work</a:t>
            </a:r>
            <a:endParaRPr kumimoji="1" lang="zh-CN" altLang="en-US" sz="2000" dirty="0">
              <a:latin typeface="Avenir Book" panose="02000503020000020003" pitchFamily="2" charset="0"/>
            </a:endParaRPr>
          </a:p>
        </p:txBody>
      </p:sp>
      <p:sp>
        <p:nvSpPr>
          <p:cNvPr id="20" name="任意形状 19">
            <a:extLst>
              <a:ext uri="{FF2B5EF4-FFF2-40B4-BE49-F238E27FC236}">
                <a16:creationId xmlns:a16="http://schemas.microsoft.com/office/drawing/2014/main" id="{EF59B9AA-4E6D-1046-BC10-BBD709A2ED44}"/>
              </a:ext>
            </a:extLst>
          </p:cNvPr>
          <p:cNvSpPr/>
          <p:nvPr/>
        </p:nvSpPr>
        <p:spPr>
          <a:xfrm>
            <a:off x="1645920" y="2640954"/>
            <a:ext cx="8499694" cy="1209920"/>
          </a:xfrm>
          <a:custGeom>
            <a:avLst/>
            <a:gdLst>
              <a:gd name="connsiteX0" fmla="*/ 0 w 8499694"/>
              <a:gd name="connsiteY0" fmla="*/ 285126 h 1209920"/>
              <a:gd name="connsiteX1" fmla="*/ 782320 w 8499694"/>
              <a:gd name="connsiteY1" fmla="*/ 1087766 h 1209920"/>
              <a:gd name="connsiteX2" fmla="*/ 3007360 w 8499694"/>
              <a:gd name="connsiteY2" fmla="*/ 112406 h 1209920"/>
              <a:gd name="connsiteX3" fmla="*/ 4886960 w 8499694"/>
              <a:gd name="connsiteY3" fmla="*/ 1209686 h 1209920"/>
              <a:gd name="connsiteX4" fmla="*/ 6512560 w 8499694"/>
              <a:gd name="connsiteY4" fmla="*/ 646 h 1209920"/>
              <a:gd name="connsiteX5" fmla="*/ 8331200 w 8499694"/>
              <a:gd name="connsiteY5" fmla="*/ 1026806 h 1209920"/>
              <a:gd name="connsiteX6" fmla="*/ 8310880 w 8499694"/>
              <a:gd name="connsiteY6" fmla="*/ 996326 h 120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9694" h="1209920">
                <a:moveTo>
                  <a:pt x="0" y="285126"/>
                </a:moveTo>
                <a:cubicBezTo>
                  <a:pt x="140546" y="700839"/>
                  <a:pt x="281093" y="1116553"/>
                  <a:pt x="782320" y="1087766"/>
                </a:cubicBezTo>
                <a:cubicBezTo>
                  <a:pt x="1283547" y="1058979"/>
                  <a:pt x="2323253" y="92086"/>
                  <a:pt x="3007360" y="112406"/>
                </a:cubicBezTo>
                <a:cubicBezTo>
                  <a:pt x="3691467" y="132726"/>
                  <a:pt x="4302760" y="1228313"/>
                  <a:pt x="4886960" y="1209686"/>
                </a:cubicBezTo>
                <a:cubicBezTo>
                  <a:pt x="5471160" y="1191059"/>
                  <a:pt x="5938520" y="31126"/>
                  <a:pt x="6512560" y="646"/>
                </a:cubicBezTo>
                <a:cubicBezTo>
                  <a:pt x="7086600" y="-29834"/>
                  <a:pt x="8331200" y="1026806"/>
                  <a:pt x="8331200" y="1026806"/>
                </a:cubicBezTo>
                <a:cubicBezTo>
                  <a:pt x="8630920" y="1192753"/>
                  <a:pt x="8470900" y="1094539"/>
                  <a:pt x="8310880" y="99632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Book" panose="02000503020000020003" pitchFamily="2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1A6F88-EC52-F949-8243-B378FE33B5E0}"/>
              </a:ext>
            </a:extLst>
          </p:cNvPr>
          <p:cNvSpPr/>
          <p:nvPr/>
        </p:nvSpPr>
        <p:spPr>
          <a:xfrm>
            <a:off x="223520" y="115233"/>
            <a:ext cx="18614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latin typeface="Avenir Book" panose="02000503020000020003" pitchFamily="2" charset="0"/>
                <a:cs typeface="FUTURA MEDIUM" panose="020B0602020204020303" pitchFamily="34" charset="-79"/>
              </a:rPr>
              <a:t>Content</a:t>
            </a:r>
            <a:endParaRPr lang="zh-CN" alt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99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66859-2424-A247-BDF3-0F4733656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97" y="-177160"/>
            <a:ext cx="3982720" cy="1137920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Avenir Book" panose="02000503020000020003" pitchFamily="2" charset="0"/>
                <a:cs typeface="FUTURA MEDIUM" panose="020B0602020204020303" pitchFamily="34" charset="-79"/>
              </a:rPr>
              <a:t>Motivation</a:t>
            </a:r>
            <a:endParaRPr kumimoji="1" lang="zh-CN" altLang="en-US" sz="3600" b="1" dirty="0">
              <a:latin typeface="Avenir Book" panose="02000503020000020003" pitchFamily="2" charset="0"/>
              <a:cs typeface="FUTURA MEDIUM" panose="020B0602020204020303" pitchFamily="34" charset="-79"/>
            </a:endParaRPr>
          </a:p>
        </p:txBody>
      </p:sp>
      <p:pic>
        <p:nvPicPr>
          <p:cNvPr id="5" name="内容占位符 4" descr="桌子上的微波炉&#10;&#10;中度可信度描述已自动生成">
            <a:extLst>
              <a:ext uri="{FF2B5EF4-FFF2-40B4-BE49-F238E27FC236}">
                <a16:creationId xmlns:a16="http://schemas.microsoft.com/office/drawing/2014/main" id="{7A39B2AB-DEB4-B644-850C-642B1EBD1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97" y="676728"/>
            <a:ext cx="5077206" cy="3807904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DE9DB-BFD1-EF44-AB9F-DFF51BE49D50}"/>
              </a:ext>
            </a:extLst>
          </p:cNvPr>
          <p:cNvSpPr txBox="1"/>
          <p:nvPr/>
        </p:nvSpPr>
        <p:spPr>
          <a:xfrm>
            <a:off x="121383" y="4484632"/>
            <a:ext cx="5803200" cy="249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200" dirty="0">
                <a:latin typeface="Avenir Book" panose="02000503020000020003" pitchFamily="2" charset="0"/>
                <a:cs typeface="Futura Medium" panose="020B0602020204020303" pitchFamily="34" charset="-79"/>
              </a:rPr>
              <a:t>Our</a:t>
            </a:r>
            <a:r>
              <a:rPr kumimoji="1" lang="zh-CN" altLang="en-US" sz="2200" dirty="0">
                <a:latin typeface="Avenir Book" panose="02000503020000020003" pitchFamily="2" charset="0"/>
                <a:cs typeface="Futura Medium" panose="020B0602020204020303" pitchFamily="34" charset="-79"/>
              </a:rPr>
              <a:t> </a:t>
            </a:r>
            <a:r>
              <a:rPr kumimoji="1" lang="en-US" altLang="zh-CN" sz="2200" dirty="0">
                <a:latin typeface="Avenir Book" panose="02000503020000020003" pitchFamily="2" charset="0"/>
                <a:cs typeface="Futura Medium" panose="020B0602020204020303" pitchFamily="34" charset="-79"/>
              </a:rPr>
              <a:t>air</a:t>
            </a:r>
            <a:r>
              <a:rPr kumimoji="1" lang="zh-CN" altLang="en-US" sz="2200" dirty="0">
                <a:latin typeface="Avenir Book" panose="02000503020000020003" pitchFamily="2" charset="0"/>
                <a:cs typeface="Futura Medium" panose="020B0602020204020303" pitchFamily="34" charset="-79"/>
              </a:rPr>
              <a:t> </a:t>
            </a:r>
            <a:r>
              <a:rPr kumimoji="1" lang="en-US" altLang="zh-CN" sz="2200" dirty="0">
                <a:latin typeface="Avenir Book" panose="02000503020000020003" pitchFamily="2" charset="0"/>
                <a:cs typeface="Futura Medium" panose="020B0602020204020303" pitchFamily="34" charset="-79"/>
              </a:rPr>
              <a:t>conditioner is a traditional air conditioner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2200" dirty="0">
                <a:latin typeface="Avenir Book" panose="02000503020000020003" pitchFamily="2" charset="0"/>
                <a:cs typeface="Futura Medium" panose="020B0602020204020303" pitchFamily="34" charset="-79"/>
              </a:rPr>
              <a:t>Only can be controlled by controller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2200" dirty="0">
                <a:latin typeface="Avenir Book" panose="02000503020000020003" pitchFamily="2" charset="0"/>
                <a:cs typeface="Futura Medium" panose="020B0602020204020303" pitchFamily="34" charset="-79"/>
              </a:rPr>
              <a:t>Can not be remotely controlled</a:t>
            </a:r>
          </a:p>
          <a:p>
            <a:pPr>
              <a:lnSpc>
                <a:spcPct val="150000"/>
              </a:lnSpc>
            </a:pPr>
            <a:endParaRPr kumimoji="1" lang="zh-CN" altLang="en-US" dirty="0">
              <a:latin typeface="Avenir Book" panose="02000503020000020003" pitchFamily="2" charset="0"/>
              <a:cs typeface="Futura Medium" panose="020B0602020204020303" pitchFamily="34" charset="-79"/>
            </a:endParaRPr>
          </a:p>
        </p:txBody>
      </p:sp>
      <p:pic>
        <p:nvPicPr>
          <p:cNvPr id="10" name="图片 9" descr="男人手里拿着手机&#10;&#10;描述已自动生成">
            <a:extLst>
              <a:ext uri="{FF2B5EF4-FFF2-40B4-BE49-F238E27FC236}">
                <a16:creationId xmlns:a16="http://schemas.microsoft.com/office/drawing/2014/main" id="{C918FE02-8D59-F444-85FB-ACACB3E43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215" y="683338"/>
            <a:ext cx="5080788" cy="380129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2568FC6-7DAC-2E4C-98A7-AE4A7FEBFEBF}"/>
              </a:ext>
            </a:extLst>
          </p:cNvPr>
          <p:cNvSpPr txBox="1"/>
          <p:nvPr/>
        </p:nvSpPr>
        <p:spPr>
          <a:xfrm>
            <a:off x="6267419" y="4358508"/>
            <a:ext cx="6158800" cy="3078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200" dirty="0">
                <a:latin typeface="Avenir Book" panose="02000503020000020003" pitchFamily="2" charset="0"/>
                <a:cs typeface="Futura Medium" panose="020B0602020204020303" pitchFamily="34" charset="-79"/>
              </a:rPr>
              <a:t>Impossible for us improve traditional air conditioner to a smart conditioner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2200" dirty="0">
                <a:latin typeface="Avenir Book" panose="02000503020000020003" pitchFamily="2" charset="0"/>
                <a:cs typeface="Futura Medium" panose="020B0602020204020303" pitchFamily="34" charset="-79"/>
              </a:rPr>
              <a:t>So, we designed a new Remote Controller in mobile phone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2200" dirty="0">
                <a:latin typeface="Avenir Book" panose="02000503020000020003" pitchFamily="2" charset="0"/>
                <a:cs typeface="Futura Medium" panose="020B0602020204020303" pitchFamily="34" charset="-79"/>
              </a:rPr>
              <a:t>Air conditioner remote + Internet</a:t>
            </a:r>
          </a:p>
          <a:p>
            <a:pPr>
              <a:lnSpc>
                <a:spcPct val="150000"/>
              </a:lnSpc>
            </a:pPr>
            <a:endParaRPr kumimoji="1" lang="zh-CN" altLang="en-US" sz="2200" dirty="0">
              <a:latin typeface="Avenir Book" panose="02000503020000020003" pitchFamily="2" charset="0"/>
              <a:cs typeface="Futura Medium" panose="020B0602020204020303" pitchFamily="34" charset="-79"/>
            </a:endParaRPr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F180D931-DBB6-5D4A-BC02-AE2457A60E48}"/>
              </a:ext>
            </a:extLst>
          </p:cNvPr>
          <p:cNvSpPr/>
          <p:nvPr/>
        </p:nvSpPr>
        <p:spPr>
          <a:xfrm>
            <a:off x="5352994" y="2316776"/>
            <a:ext cx="1078012" cy="768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Book" panose="02000503020000020003" pitchFamily="2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176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66859-2424-A247-BDF3-0F4733656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38" y="0"/>
            <a:ext cx="3982720" cy="1137920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Avenir Book" panose="02000503020000020003" pitchFamily="2" charset="0"/>
                <a:cs typeface="FUTURA MEDIUM" panose="020B0602020204020303" pitchFamily="34" charset="-79"/>
              </a:rPr>
              <a:t>Idea</a:t>
            </a:r>
            <a:endParaRPr kumimoji="1" lang="zh-CN" altLang="en-US" sz="3600" b="1" dirty="0">
              <a:latin typeface="Avenir Book" panose="02000503020000020003" pitchFamily="2" charset="0"/>
              <a:cs typeface="FUTURA MEDIUM" panose="020B0602020204020303" pitchFamily="34" charset="-79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BDE9DB-BFD1-EF44-AB9F-DFF51BE49D50}"/>
              </a:ext>
            </a:extLst>
          </p:cNvPr>
          <p:cNvSpPr txBox="1"/>
          <p:nvPr/>
        </p:nvSpPr>
        <p:spPr>
          <a:xfrm>
            <a:off x="5686096" y="992932"/>
            <a:ext cx="6674069" cy="649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venir Book" panose="02000503020000020003" pitchFamily="2" charset="0"/>
                <a:cs typeface="Futura Medium" panose="020B0602020204020303" pitchFamily="34" charset="-79"/>
              </a:rPr>
              <a:t>Main function in our remote controller mobile app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venir Book" panose="02000503020000020003" pitchFamily="2" charset="0"/>
                <a:cs typeface="Futura Medium" panose="020B0602020204020303" pitchFamily="34" charset="-79"/>
              </a:rPr>
              <a:t>Display Current temperature and humidity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venir Book" panose="02000503020000020003" pitchFamily="2" charset="0"/>
                <a:cs typeface="Futura Medium" panose="020B0602020204020303" pitchFamily="34" charset="-79"/>
              </a:rPr>
              <a:t>Temperature and</a:t>
            </a:r>
            <a:r>
              <a:rPr kumimoji="1" lang="zh-CN" altLang="en-US" sz="2400" dirty="0">
                <a:latin typeface="Avenir Book" panose="02000503020000020003" pitchFamily="2" charset="0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Avenir Book" panose="02000503020000020003" pitchFamily="2" charset="0"/>
                <a:cs typeface="Futura Medium" panose="020B0602020204020303" pitchFamily="34" charset="-79"/>
              </a:rPr>
              <a:t>wind</a:t>
            </a:r>
            <a:r>
              <a:rPr kumimoji="1" lang="zh-CN" altLang="en-US" sz="2400" dirty="0">
                <a:latin typeface="Avenir Book" panose="02000503020000020003" pitchFamily="2" charset="0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Avenir Book" panose="02000503020000020003" pitchFamily="2" charset="0"/>
                <a:cs typeface="Futura Medium" panose="020B0602020204020303" pitchFamily="34" charset="-79"/>
              </a:rPr>
              <a:t>can be remotely controlled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venir Book" panose="02000503020000020003" pitchFamily="2" charset="0"/>
                <a:cs typeface="Futura Medium" panose="020B0602020204020303" pitchFamily="34" charset="-79"/>
              </a:rPr>
              <a:t>Mode can be remotely controlled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venir Book" panose="02000503020000020003" pitchFamily="2" charset="0"/>
                <a:cs typeface="Futura Medium" panose="020B0602020204020303" pitchFamily="34" charset="-79"/>
              </a:rPr>
              <a:t>Can be controlled by voice</a:t>
            </a: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Avenir Book" panose="02000503020000020003" pitchFamily="2" charset="0"/>
              <a:cs typeface="Futura Medium" panose="020B0602020204020303" pitchFamily="34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Avenir Book" panose="02000503020000020003" pitchFamily="2" charset="0"/>
              <a:cs typeface="Futura Medium" panose="020B0602020204020303" pitchFamily="34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sz="2400" dirty="0">
              <a:latin typeface="Avenir Book" panose="02000503020000020003" pitchFamily="2" charset="0"/>
              <a:cs typeface="Futura Medium" panose="020B0602020204020303" pitchFamily="34" charset="-79"/>
            </a:endParaRPr>
          </a:p>
        </p:txBody>
      </p:sp>
      <p:pic>
        <p:nvPicPr>
          <p:cNvPr id="1026" name="Picture 2" descr="Picture of Tado smart air conditioner controller and smarpthone app.">
            <a:extLst>
              <a:ext uri="{FF2B5EF4-FFF2-40B4-BE49-F238E27FC236}">
                <a16:creationId xmlns:a16="http://schemas.microsoft.com/office/drawing/2014/main" id="{385CE614-27E7-C84D-86A6-18DA7AB86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2932"/>
            <a:ext cx="5605553" cy="404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941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3AF8A76-DD3C-134A-B340-6562D3A312A5}"/>
              </a:ext>
            </a:extLst>
          </p:cNvPr>
          <p:cNvSpPr txBox="1"/>
          <p:nvPr/>
        </p:nvSpPr>
        <p:spPr>
          <a:xfrm>
            <a:off x="7115553" y="683578"/>
            <a:ext cx="585216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7030A0"/>
                </a:solidFill>
                <a:latin typeface="Avenir Book" panose="02000503020000020003" pitchFamily="2" charset="0"/>
                <a:cs typeface="Times New Roman" panose="02020603050405020304" pitchFamily="18" charset="0"/>
              </a:rPr>
              <a:t>-</a:t>
            </a:r>
            <a:r>
              <a:rPr kumimoji="1" lang="en-US" altLang="zh-CN" sz="2600" b="1" dirty="0">
                <a:solidFill>
                  <a:srgbClr val="7030A0"/>
                </a:solidFill>
                <a:latin typeface="Avenir Book" panose="02000503020000020003" pitchFamily="2" charset="0"/>
                <a:cs typeface="Times New Roman" panose="02020603050405020304" pitchFamily="18" charset="0"/>
              </a:rPr>
              <a:t>Output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ESP8266</a:t>
            </a:r>
          </a:p>
          <a:p>
            <a:endParaRPr kumimoji="1" lang="en-US" altLang="zh-CN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Infrared transmitter</a:t>
            </a:r>
          </a:p>
          <a:p>
            <a:endParaRPr kumimoji="1" lang="en-US" altLang="zh-CN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cs typeface="Times New Roman" panose="02020603050405020304" pitchFamily="18" charset="0"/>
              </a:rPr>
              <a:t>-</a:t>
            </a:r>
            <a:r>
              <a:rPr kumimoji="1" lang="en-US" altLang="zh-CN" sz="2600" b="1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cs typeface="Times New Roman" panose="02020603050405020304" pitchFamily="18" charset="0"/>
              </a:rPr>
              <a:t>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Blinker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9B66859-2424-A247-BDF3-0F4733656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7170" y="-117557"/>
            <a:ext cx="3187520" cy="103827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Avenir Book" panose="02000503020000020003" pitchFamily="2" charset="0"/>
                <a:cs typeface="Times New Roman" panose="02020603050405020304" pitchFamily="18" charset="0"/>
              </a:rPr>
              <a:t>IoT</a:t>
            </a:r>
            <a:r>
              <a:rPr kumimoji="1" lang="zh-CN" altLang="en-US" sz="3600" b="1" dirty="0">
                <a:latin typeface="Avenir Book" panose="02000503020000020003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Avenir Book" panose="02000503020000020003" pitchFamily="2" charset="0"/>
                <a:cs typeface="Times New Roman" panose="02020603050405020304" pitchFamily="18" charset="0"/>
              </a:rPr>
              <a:t>Elements</a:t>
            </a:r>
            <a:endParaRPr kumimoji="1" lang="zh-CN" altLang="en-US" sz="3600" b="1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568FC6-7DAC-2E4C-98A7-AE4A7FEBFEBF}"/>
              </a:ext>
            </a:extLst>
          </p:cNvPr>
          <p:cNvSpPr txBox="1"/>
          <p:nvPr/>
        </p:nvSpPr>
        <p:spPr>
          <a:xfrm>
            <a:off x="517240" y="683578"/>
            <a:ext cx="580320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latin typeface="Avenir Book" panose="02000503020000020003" pitchFamily="2" charset="0"/>
                <a:cs typeface="Times New Roman" panose="02020603050405020304" pitchFamily="18" charset="0"/>
              </a:rPr>
              <a:t>-</a:t>
            </a:r>
            <a:r>
              <a:rPr kumimoji="1" lang="en-US" altLang="zh-CN" sz="2600" b="1" dirty="0">
                <a:solidFill>
                  <a:srgbClr val="C00000"/>
                </a:solidFill>
                <a:latin typeface="Avenir Book" panose="02000503020000020003" pitchFamily="2" charset="0"/>
                <a:cs typeface="Times New Roman" panose="02020603050405020304" pitchFamily="18" charset="0"/>
              </a:rPr>
              <a:t>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Temperature and humidity Sensor (AM2320)</a:t>
            </a:r>
          </a:p>
          <a:p>
            <a:endParaRPr kumimoji="1" lang="en-US" altLang="zh-CN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r>
              <a:rPr kumimoji="1" lang="en-US" altLang="zh-CN" sz="2600" b="1" dirty="0">
                <a:solidFill>
                  <a:schemeClr val="accent1"/>
                </a:solidFill>
                <a:latin typeface="Avenir Book" panose="02000503020000020003" pitchFamily="2" charset="0"/>
                <a:cs typeface="Times New Roman" panose="02020603050405020304" pitchFamily="18" charset="0"/>
              </a:rPr>
              <a:t>-Communication and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Avenir Book" panose="02000503020000020003" pitchFamily="2" charset="0"/>
                <a:cs typeface="Times New Roman" panose="02020603050405020304" pitchFamily="18" charset="0"/>
              </a:rPr>
              <a:t>WiFi</a:t>
            </a: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 (IEEE 802.11)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Infrared (Infrared Data Association, IRDA)</a:t>
            </a:r>
          </a:p>
          <a:p>
            <a:endParaRPr kumimoji="1" lang="en-US" altLang="zh-CN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r>
              <a:rPr kumimoji="1" lang="en-US" altLang="zh-CN" sz="2400" b="1" dirty="0">
                <a:solidFill>
                  <a:srgbClr val="00B050"/>
                </a:solidFill>
                <a:latin typeface="Avenir Book" panose="02000503020000020003" pitchFamily="2" charset="0"/>
                <a:cs typeface="Times New Roman" panose="02020603050405020304" pitchFamily="18" charset="0"/>
              </a:rPr>
              <a:t>-</a:t>
            </a:r>
            <a:r>
              <a:rPr kumimoji="1" lang="en-US" altLang="zh-CN" sz="2600" b="1" dirty="0">
                <a:solidFill>
                  <a:srgbClr val="00B050"/>
                </a:solidFill>
                <a:latin typeface="Avenir Book" panose="02000503020000020003" pitchFamily="2" charset="0"/>
                <a:cs typeface="Times New Roman" panose="02020603050405020304" pitchFamily="18" charset="0"/>
              </a:rPr>
              <a:t>Input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Intelligent voice device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(For example, Xiaomi</a:t>
            </a:r>
            <a:r>
              <a:rPr kumimoji="1" lang="zh-CN" altLang="en-US" dirty="0">
                <a:latin typeface="Avenir Book" panose="02000503020000020003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Sound</a:t>
            </a:r>
            <a:r>
              <a:rPr kumimoji="1" lang="zh-CN" altLang="en-US" dirty="0">
                <a:latin typeface="Avenir Book" panose="02000503020000020003" pitchFamily="2" charset="0"/>
                <a:cs typeface="Times New Roman" panose="02020603050405020304" pitchFamily="18" charset="0"/>
              </a:rPr>
              <a:t>）</a:t>
            </a:r>
            <a:endParaRPr kumimoji="1" lang="en-US" altLang="zh-CN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Mobile phone</a:t>
            </a:r>
          </a:p>
          <a:p>
            <a:endParaRPr kumimoji="1" lang="zh-CN" altLang="en-US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BDA91A-53BF-0A48-A1BC-6F65F74D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997" y="1407929"/>
            <a:ext cx="1940560" cy="13041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37D351-F601-B14D-869F-0355049E0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797" y="1364283"/>
            <a:ext cx="1532890" cy="1330433"/>
          </a:xfrm>
          <a:prstGeom prst="rect">
            <a:avLst/>
          </a:prstGeom>
        </p:spPr>
      </p:pic>
      <p:pic>
        <p:nvPicPr>
          <p:cNvPr id="16" name="Picture 2" descr="紅外線發射器/ 紅外線接收器| 蝦皮購物">
            <a:extLst>
              <a:ext uri="{FF2B5EF4-FFF2-40B4-BE49-F238E27FC236}">
                <a16:creationId xmlns:a16="http://schemas.microsoft.com/office/drawing/2014/main" id="{99BB28EE-2091-A241-8D95-1949C5A5E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642" y="3049237"/>
            <a:ext cx="1177991" cy="117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E0382AA-956D-3643-BAD8-979410454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897" y="4873215"/>
            <a:ext cx="1111250" cy="98655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4BF6C23-194D-7A45-8EDF-B3A74602E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5062" y="6015738"/>
            <a:ext cx="594360" cy="75611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D3D7FA3-1751-F843-8A92-290E5CFF1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6273" y="4873215"/>
            <a:ext cx="975360" cy="189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1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9787-2EF7-984F-B596-069C9DEB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54" y="189186"/>
            <a:ext cx="2062656" cy="89190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Avenir Book" panose="02000503020000020003" pitchFamily="2" charset="0"/>
              </a:rPr>
              <a:t>Design</a:t>
            </a:r>
            <a:endParaRPr kumimoji="1" lang="zh-CN" altLang="en-US" sz="3600" b="1" dirty="0">
              <a:latin typeface="Avenir Book" panose="02000503020000020003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4C2F8C-9F6F-F845-83B9-B6B0E0516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541" y="569101"/>
            <a:ext cx="5007259" cy="41630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3C73FB-21AC-7940-A7F1-711606FC0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21" y="883794"/>
            <a:ext cx="4135886" cy="38483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0DE80A3-29F3-404E-8F45-C40B1B2A9ECE}"/>
              </a:ext>
            </a:extLst>
          </p:cNvPr>
          <p:cNvSpPr txBox="1"/>
          <p:nvPr/>
        </p:nvSpPr>
        <p:spPr>
          <a:xfrm>
            <a:off x="935421" y="4855465"/>
            <a:ext cx="966951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600" dirty="0">
                <a:latin typeface="Avenir Book" panose="02000503020000020003" pitchFamily="2" charset="0"/>
                <a:cs typeface="Times New Roman" panose="02020603050405020304" pitchFamily="18" charset="0"/>
              </a:rPr>
              <a:t>ESP8266:</a:t>
            </a:r>
            <a:r>
              <a:rPr kumimoji="1" lang="zh-CN" altLang="en-US" sz="2600" dirty="0">
                <a:latin typeface="Avenir Book" panose="02000503020000020003" pitchFamily="2" charset="0"/>
                <a:cs typeface="Times New Roman" panose="02020603050405020304" pitchFamily="18" charset="0"/>
              </a:rPr>
              <a:t> </a:t>
            </a:r>
            <a:r>
              <a:rPr kumimoji="1" lang="en" altLang="zh-CN" sz="2600" dirty="0">
                <a:latin typeface="Avenir Book" panose="02000503020000020003" pitchFamily="2" charset="0"/>
                <a:cs typeface="Times New Roman" panose="02020603050405020304" pitchFamily="18" charset="0"/>
              </a:rPr>
              <a:t>Provide Wi-Fi communication</a:t>
            </a:r>
            <a:r>
              <a:rPr kumimoji="1" lang="zh-CN" altLang="en-US" sz="2600" dirty="0">
                <a:latin typeface="Avenir Book" panose="02000503020000020003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600" dirty="0">
                <a:latin typeface="Avenir Book" panose="02000503020000020003" pitchFamily="2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600" dirty="0">
                <a:latin typeface="Avenir Book" panose="02000503020000020003" pitchFamily="2" charset="0"/>
                <a:cs typeface="Times New Roman" panose="02020603050405020304" pitchFamily="18" charset="0"/>
              </a:rPr>
              <a:t> </a:t>
            </a:r>
            <a:r>
              <a:rPr kumimoji="1" lang="en" altLang="zh-CN" sz="2600" dirty="0">
                <a:latin typeface="Avenir Book" panose="02000503020000020003" pitchFamily="2" charset="0"/>
                <a:cs typeface="Times New Roman" panose="02020603050405020304" pitchFamily="18" charset="0"/>
              </a:rPr>
              <a:t>whole control</a:t>
            </a:r>
            <a:endParaRPr kumimoji="1" lang="en-US" altLang="zh-CN" sz="2600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600" dirty="0">
                <a:latin typeface="Avenir Book" panose="02000503020000020003" pitchFamily="2" charset="0"/>
                <a:cs typeface="Times New Roman" panose="02020603050405020304" pitchFamily="18" charset="0"/>
              </a:rPr>
              <a:t>Temperature and humidity Sensor (AM2320):</a:t>
            </a:r>
            <a:r>
              <a:rPr kumimoji="1" lang="zh-CN" altLang="en-US" sz="2600" dirty="0">
                <a:latin typeface="Avenir Book" panose="02000503020000020003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600" dirty="0">
                <a:latin typeface="Avenir Book" panose="02000503020000020003" pitchFamily="2" charset="0"/>
                <a:cs typeface="Times New Roman" panose="02020603050405020304" pitchFamily="18" charset="0"/>
              </a:rPr>
              <a:t>Detect</a:t>
            </a:r>
            <a:r>
              <a:rPr kumimoji="1" lang="zh-CN" altLang="en-US" sz="2600" dirty="0">
                <a:latin typeface="Avenir Book" panose="02000503020000020003" pitchFamily="2" charset="0"/>
                <a:cs typeface="Times New Roman" panose="02020603050405020304" pitchFamily="18" charset="0"/>
              </a:rPr>
              <a:t> </a:t>
            </a:r>
            <a:r>
              <a:rPr kumimoji="1" lang="en" altLang="zh-CN" sz="2600" dirty="0">
                <a:latin typeface="Avenir Book" panose="02000503020000020003" pitchFamily="2" charset="0"/>
                <a:cs typeface="Times New Roman" panose="02020603050405020304" pitchFamily="18" charset="0"/>
              </a:rPr>
              <a:t>real</a:t>
            </a:r>
            <a:r>
              <a:rPr kumimoji="1" lang="en-US" altLang="zh-CN" sz="2600" dirty="0">
                <a:latin typeface="Avenir Book" panose="02000503020000020003" pitchFamily="2" charset="0"/>
                <a:cs typeface="Times New Roman" panose="02020603050405020304" pitchFamily="18" charset="0"/>
              </a:rPr>
              <a:t>-</a:t>
            </a:r>
            <a:r>
              <a:rPr kumimoji="1" lang="en" altLang="zh-CN" sz="2600" dirty="0">
                <a:latin typeface="Avenir Book" panose="02000503020000020003" pitchFamily="2" charset="0"/>
                <a:cs typeface="Times New Roman" panose="02020603050405020304" pitchFamily="18" charset="0"/>
              </a:rPr>
              <a:t>time temperature and humidity</a:t>
            </a:r>
            <a:endParaRPr kumimoji="1" lang="en-US" altLang="zh-CN" sz="2600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600" dirty="0">
                <a:latin typeface="Avenir Book" panose="02000503020000020003" pitchFamily="2" charset="0"/>
                <a:cs typeface="Times New Roman" panose="02020603050405020304" pitchFamily="18" charset="0"/>
              </a:rPr>
              <a:t>Infrared transmitter:</a:t>
            </a:r>
            <a:r>
              <a:rPr kumimoji="1" lang="zh-CN" altLang="en-US" sz="2600" dirty="0">
                <a:latin typeface="Avenir Book" panose="02000503020000020003" pitchFamily="2" charset="0"/>
                <a:cs typeface="Times New Roman" panose="02020603050405020304" pitchFamily="18" charset="0"/>
              </a:rPr>
              <a:t> </a:t>
            </a:r>
            <a:r>
              <a:rPr kumimoji="1" lang="en" altLang="zh-CN" sz="2600" dirty="0">
                <a:latin typeface="Avenir Book" panose="02000503020000020003" pitchFamily="2" charset="0"/>
                <a:cs typeface="Times New Roman" panose="02020603050405020304" pitchFamily="18" charset="0"/>
              </a:rPr>
              <a:t>Send remote control signal</a:t>
            </a:r>
            <a:endParaRPr kumimoji="1" lang="en-US" altLang="zh-CN" sz="2600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  <a:p>
            <a:endParaRPr kumimoji="1" lang="en-US" altLang="zh-CN" sz="2600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253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6B47ECBE-6581-A045-9078-EE134B2EC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39" b="30666"/>
          <a:stretch/>
        </p:blipFill>
        <p:spPr>
          <a:xfrm>
            <a:off x="3711378" y="890514"/>
            <a:ext cx="3750034" cy="560809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9B66859-2424-A247-BDF3-0F4733656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45" y="-10083"/>
            <a:ext cx="5948855" cy="1137920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Avenir Book" panose="02000503020000020003" pitchFamily="2" charset="0"/>
                <a:cs typeface="Times New Roman" panose="02020603050405020304" pitchFamily="18" charset="0"/>
              </a:rPr>
              <a:t>Implemented Function</a:t>
            </a:r>
            <a:endParaRPr kumimoji="1" lang="zh-CN" altLang="en-US" sz="3600" b="1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AAAE3219-532C-6D4D-B9D2-16F4C6E7AAB2}"/>
              </a:ext>
            </a:extLst>
          </p:cNvPr>
          <p:cNvCxnSpPr/>
          <p:nvPr/>
        </p:nvCxnSpPr>
        <p:spPr>
          <a:xfrm>
            <a:off x="7428550" y="2124842"/>
            <a:ext cx="1656080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2D886472-89B9-0548-BB96-3AE2F7937144}"/>
              </a:ext>
            </a:extLst>
          </p:cNvPr>
          <p:cNvSpPr/>
          <p:nvPr/>
        </p:nvSpPr>
        <p:spPr>
          <a:xfrm>
            <a:off x="8790445" y="1979225"/>
            <a:ext cx="2788584" cy="575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Display the current mode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F10CF7A-96C1-8C48-83BE-A0C89F0E3813}"/>
              </a:ext>
            </a:extLst>
          </p:cNvPr>
          <p:cNvCxnSpPr/>
          <p:nvPr/>
        </p:nvCxnSpPr>
        <p:spPr>
          <a:xfrm>
            <a:off x="7428550" y="4751202"/>
            <a:ext cx="1656080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B45BB4EB-033A-2D4E-9782-D4BB942B0C83}"/>
              </a:ext>
            </a:extLst>
          </p:cNvPr>
          <p:cNvSpPr/>
          <p:nvPr/>
        </p:nvSpPr>
        <p:spPr>
          <a:xfrm>
            <a:off x="5633545" y="2597812"/>
            <a:ext cx="1795005" cy="8737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Book" panose="02000503020000020003" pitchFamily="2" charset="0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167C3829-77FF-EB4F-9770-CA25B4E0182F}"/>
              </a:ext>
            </a:extLst>
          </p:cNvPr>
          <p:cNvCxnSpPr/>
          <p:nvPr/>
        </p:nvCxnSpPr>
        <p:spPr>
          <a:xfrm>
            <a:off x="7428550" y="3008742"/>
            <a:ext cx="1656080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732DD013-9ABE-D64C-BF69-DF5C4FF64BAC}"/>
              </a:ext>
            </a:extLst>
          </p:cNvPr>
          <p:cNvSpPr/>
          <p:nvPr/>
        </p:nvSpPr>
        <p:spPr>
          <a:xfrm>
            <a:off x="8800546" y="2906944"/>
            <a:ext cx="2767104" cy="575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Switch the running mode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9F90DD-0AB0-9D42-BD2B-66E61A23B269}"/>
              </a:ext>
            </a:extLst>
          </p:cNvPr>
          <p:cNvSpPr/>
          <p:nvPr/>
        </p:nvSpPr>
        <p:spPr>
          <a:xfrm>
            <a:off x="8800546" y="4617363"/>
            <a:ext cx="3518656" cy="575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Display the Wi-Fi</a:t>
            </a:r>
            <a:r>
              <a:rPr kumimoji="1" lang="zh-CN" altLang="en-US" dirty="0">
                <a:latin typeface="Avenir Book" panose="02000503020000020003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signal</a:t>
            </a:r>
            <a:r>
              <a:rPr kumimoji="1" lang="zh-CN" altLang="en-US" dirty="0">
                <a:latin typeface="Avenir Book" panose="02000503020000020003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strength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E8B23F9A-D751-CC40-B281-618357B174DD}"/>
              </a:ext>
            </a:extLst>
          </p:cNvPr>
          <p:cNvCxnSpPr/>
          <p:nvPr/>
        </p:nvCxnSpPr>
        <p:spPr>
          <a:xfrm flipH="1">
            <a:off x="2382345" y="3775842"/>
            <a:ext cx="149352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A10A5F3-AE37-714C-8513-8DF1F4539BA7}"/>
              </a:ext>
            </a:extLst>
          </p:cNvPr>
          <p:cNvSpPr/>
          <p:nvPr/>
        </p:nvSpPr>
        <p:spPr>
          <a:xfrm>
            <a:off x="250426" y="3694561"/>
            <a:ext cx="3015955" cy="575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Set wind and temperature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ED2C09-2E5C-9E4A-9238-7471C0BFF29D}"/>
              </a:ext>
            </a:extLst>
          </p:cNvPr>
          <p:cNvSpPr/>
          <p:nvPr/>
        </p:nvSpPr>
        <p:spPr>
          <a:xfrm>
            <a:off x="3791217" y="3471563"/>
            <a:ext cx="1859280" cy="17475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Book" panose="02000503020000020003" pitchFamily="2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D6CCCF4-B0C4-3445-93CF-4E9575496768}"/>
              </a:ext>
            </a:extLst>
          </p:cNvPr>
          <p:cNvSpPr/>
          <p:nvPr/>
        </p:nvSpPr>
        <p:spPr>
          <a:xfrm>
            <a:off x="0" y="2662944"/>
            <a:ext cx="4587343" cy="575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Control</a:t>
            </a:r>
            <a:r>
              <a:rPr kumimoji="1" lang="zh-CN" altLang="en-US" dirty="0">
                <a:latin typeface="Avenir Book" panose="02000503020000020003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Avenir Book" panose="02000503020000020003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power and wind</a:t>
            </a:r>
            <a:r>
              <a:rPr kumimoji="1" lang="zh-CN" altLang="en-US" dirty="0">
                <a:latin typeface="Avenir Book" panose="02000503020000020003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move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AB943AAF-F373-7248-AD82-0585F7D2E7DD}"/>
              </a:ext>
            </a:extLst>
          </p:cNvPr>
          <p:cNvCxnSpPr/>
          <p:nvPr/>
        </p:nvCxnSpPr>
        <p:spPr>
          <a:xfrm flipH="1">
            <a:off x="2382345" y="2795382"/>
            <a:ext cx="149352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F6454E3A-F47C-B142-85D3-6DDB4C16F86C}"/>
              </a:ext>
            </a:extLst>
          </p:cNvPr>
          <p:cNvSpPr/>
          <p:nvPr/>
        </p:nvSpPr>
        <p:spPr>
          <a:xfrm>
            <a:off x="3798008" y="2597812"/>
            <a:ext cx="1859280" cy="9011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Book" panose="02000503020000020003" pitchFamily="2" charset="0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F6E82B5C-D1C7-F347-90E5-99262B1738C5}"/>
              </a:ext>
            </a:extLst>
          </p:cNvPr>
          <p:cNvCxnSpPr/>
          <p:nvPr/>
        </p:nvCxnSpPr>
        <p:spPr>
          <a:xfrm>
            <a:off x="7428550" y="5635122"/>
            <a:ext cx="1656080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EB7375C9-8B86-BD40-A188-06CE55F91F23}"/>
              </a:ext>
            </a:extLst>
          </p:cNvPr>
          <p:cNvSpPr/>
          <p:nvPr/>
        </p:nvSpPr>
        <p:spPr>
          <a:xfrm>
            <a:off x="8800546" y="5505851"/>
            <a:ext cx="2873544" cy="575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Display real-time</a:t>
            </a:r>
            <a:r>
              <a:rPr kumimoji="1" lang="zh-CN" altLang="en-US" dirty="0">
                <a:latin typeface="Avenir Book" panose="02000503020000020003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humidity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28844C4B-4990-084E-A97D-F3577DB6B749}"/>
              </a:ext>
            </a:extLst>
          </p:cNvPr>
          <p:cNvCxnSpPr/>
          <p:nvPr/>
        </p:nvCxnSpPr>
        <p:spPr>
          <a:xfrm flipH="1">
            <a:off x="2382345" y="5635122"/>
            <a:ext cx="149352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9E618069-3B82-C84E-9AC9-D51A6EBEDA5D}"/>
              </a:ext>
            </a:extLst>
          </p:cNvPr>
          <p:cNvSpPr/>
          <p:nvPr/>
        </p:nvSpPr>
        <p:spPr>
          <a:xfrm>
            <a:off x="250426" y="5402091"/>
            <a:ext cx="3675467" cy="575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Display real-time</a:t>
            </a:r>
            <a:r>
              <a:rPr kumimoji="1" lang="zh-CN" altLang="en-US" dirty="0">
                <a:latin typeface="Avenir Book" panose="02000503020000020003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Book" panose="02000503020000020003" pitchFamily="2" charset="0"/>
                <a:cs typeface="Times New Roman" panose="02020603050405020304" pitchFamily="18" charset="0"/>
              </a:rPr>
              <a:t>temperature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9108F29-16BD-294B-BD14-8D23E79C173F}"/>
              </a:ext>
            </a:extLst>
          </p:cNvPr>
          <p:cNvSpPr txBox="1"/>
          <p:nvPr/>
        </p:nvSpPr>
        <p:spPr>
          <a:xfrm>
            <a:off x="857287" y="906332"/>
            <a:ext cx="29910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4000" b="1" i="1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  <a:cs typeface="Times New Roman" panose="02020603050405020304" pitchFamily="18" charset="0"/>
              </a:rPr>
              <a:t>Blinker</a:t>
            </a:r>
            <a:endParaRPr lang="zh-CN" altLang="en-US" sz="40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058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EE7EA-402E-FC44-AEEF-B922D73A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027" y="1001111"/>
            <a:ext cx="7309946" cy="4855778"/>
          </a:xfrm>
        </p:spPr>
        <p:txBody>
          <a:bodyPr anchor="ctr">
            <a:normAutofit/>
          </a:bodyPr>
          <a:lstStyle/>
          <a:p>
            <a:pPr algn="just"/>
            <a:r>
              <a:rPr kumimoji="1" lang="en-US" altLang="zh-CN" sz="8800" b="1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  <a:hlinkClick r:id="rId2"/>
              </a:rPr>
              <a:t>Demo</a:t>
            </a:r>
            <a:r>
              <a:rPr kumimoji="1" lang="zh-CN" altLang="en-US" sz="8800" b="1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  <a:hlinkClick r:id="rId2"/>
              </a:rPr>
              <a:t> </a:t>
            </a:r>
            <a:r>
              <a:rPr kumimoji="1" lang="en-US" altLang="zh-CN" sz="8800" b="1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  <a:hlinkClick r:id="rId2"/>
              </a:rPr>
              <a:t>Video</a:t>
            </a:r>
            <a:endParaRPr kumimoji="1" lang="zh-CN" altLang="en-US" sz="8800" b="1" dirty="0">
              <a:solidFill>
                <a:schemeClr val="accent1">
                  <a:lumMod val="75000"/>
                </a:schemeClr>
              </a:solidFill>
              <a:latin typeface="Avenir Book" panose="02000503020000020003" pitchFamily="2" charset="0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783835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304B4B-C0C4-AA46-BD7D-F2083C210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b="1" dirty="0">
                <a:latin typeface="Avenir Book" panose="02000503020000020003" pitchFamily="2" charset="0"/>
              </a:rPr>
              <a:t>Future</a:t>
            </a:r>
            <a:r>
              <a:rPr kumimoji="1" lang="zh-CN" altLang="en-US" sz="3600" b="1" dirty="0">
                <a:latin typeface="Avenir Book" panose="02000503020000020003" pitchFamily="2" charset="0"/>
              </a:rPr>
              <a:t> </a:t>
            </a:r>
            <a:r>
              <a:rPr kumimoji="1" lang="en-US" altLang="zh-CN" sz="3600" b="1" dirty="0">
                <a:latin typeface="Avenir Book" panose="02000503020000020003" pitchFamily="2" charset="0"/>
              </a:rPr>
              <a:t>Work</a:t>
            </a:r>
            <a:endParaRPr kumimoji="1" lang="zh-CN" altLang="en-US" sz="3600" b="1" dirty="0">
              <a:latin typeface="Avenir Book" panose="02000503020000020003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D6F27F-7A9F-864D-9132-962ED03DE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8179"/>
            <a:ext cx="6666186" cy="493674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" altLang="zh-CN" dirty="0">
              <a:latin typeface="Avenir Book" panose="02000503020000020003" pitchFamily="2" charset="0"/>
            </a:endParaRPr>
          </a:p>
          <a:p>
            <a:r>
              <a:rPr kumimoji="1" lang="en" altLang="zh-CN" sz="3200" dirty="0">
                <a:latin typeface="Avenir Book" panose="02000503020000020003" pitchFamily="2" charset="0"/>
              </a:rPr>
              <a:t>Voice</a:t>
            </a:r>
            <a:r>
              <a:rPr kumimoji="1" lang="zh-CN" altLang="en-US" sz="3200" dirty="0">
                <a:latin typeface="Avenir Book" panose="02000503020000020003" pitchFamily="2" charset="0"/>
              </a:rPr>
              <a:t> </a:t>
            </a:r>
            <a:r>
              <a:rPr kumimoji="1" lang="en-US" altLang="zh-CN" sz="3200" dirty="0">
                <a:latin typeface="Avenir Book" panose="02000503020000020003" pitchFamily="2" charset="0"/>
              </a:rPr>
              <a:t>Control</a:t>
            </a:r>
          </a:p>
          <a:p>
            <a:pPr>
              <a:buFont typeface="Wingdings" pitchFamily="2" charset="2"/>
              <a:buChar char="Ø"/>
            </a:pPr>
            <a:r>
              <a:rPr kumimoji="1" lang="en" altLang="zh-CN" sz="2000" dirty="0">
                <a:latin typeface="Avenir Book" panose="02000503020000020003" pitchFamily="2" charset="0"/>
              </a:rPr>
              <a:t>Connected with some smart voice recognition device</a:t>
            </a:r>
          </a:p>
          <a:p>
            <a:pPr marL="0" indent="0">
              <a:buNone/>
            </a:pPr>
            <a:endParaRPr kumimoji="1" lang="en" altLang="zh-CN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kumimoji="1" lang="en" altLang="zh-CN" dirty="0">
              <a:latin typeface="Avenir Book" panose="02000503020000020003" pitchFamily="2" charset="0"/>
            </a:endParaRPr>
          </a:p>
          <a:p>
            <a:r>
              <a:rPr kumimoji="1" lang="en" altLang="zh-CN" sz="3200" dirty="0">
                <a:latin typeface="Avenir Book" panose="02000503020000020003" pitchFamily="2" charset="0"/>
              </a:rPr>
              <a:t>Control other electrical appliances</a:t>
            </a:r>
          </a:p>
          <a:p>
            <a:pPr>
              <a:buFont typeface="Wingdings" pitchFamily="2" charset="2"/>
              <a:buChar char="Ø"/>
            </a:pPr>
            <a:r>
              <a:rPr kumimoji="1" lang="en" altLang="zh-CN" sz="2000" dirty="0">
                <a:latin typeface="Avenir Book" panose="02000503020000020003" pitchFamily="2" charset="0"/>
              </a:rPr>
              <a:t>Control other appliances in the house, such as TVs, lights, washing machines, etc., with only one remote controller</a:t>
            </a:r>
            <a:endParaRPr kumimoji="1" lang="zh-CN" altLang="en-US" sz="2000" dirty="0">
              <a:latin typeface="Avenir Book" panose="02000503020000020003" pitchFamily="2" charset="0"/>
            </a:endParaRPr>
          </a:p>
        </p:txBody>
      </p:sp>
      <p:pic>
        <p:nvPicPr>
          <p:cNvPr id="1026" name="Picture 2" descr="Voice control icon Royalty Free Vector Image - VectorStock">
            <a:extLst>
              <a:ext uri="{FF2B5EF4-FFF2-40B4-BE49-F238E27FC236}">
                <a16:creationId xmlns:a16="http://schemas.microsoft.com/office/drawing/2014/main" id="{9F2E000B-79E0-D140-BF6E-F45D46E97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2" b="8159"/>
          <a:stretch/>
        </p:blipFill>
        <p:spPr bwMode="auto">
          <a:xfrm>
            <a:off x="8639504" y="882869"/>
            <a:ext cx="2958742" cy="29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trol Mobile Smart Home Appliances Stock Footage Video (100%  Royalty-free) 30775948 | Shutterstock">
            <a:extLst>
              <a:ext uri="{FF2B5EF4-FFF2-40B4-BE49-F238E27FC236}">
                <a16:creationId xmlns:a16="http://schemas.microsoft.com/office/drawing/2014/main" id="{21EDABFC-4BA9-AE41-A5FF-C673E38F4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988" y="4118795"/>
            <a:ext cx="4680764" cy="263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611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{E5A99E6F-EFCF-BF45-9D52-786E8BB57DF1}tf10001071</Template>
  <TotalTime>955</TotalTime>
  <Words>249</Words>
  <Application>Microsoft Macintosh PowerPoint</Application>
  <PresentationFormat>宽屏</PresentationFormat>
  <Paragraphs>80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Arial</vt:lpstr>
      <vt:lpstr>Avenir Book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Motivation</vt:lpstr>
      <vt:lpstr>Idea</vt:lpstr>
      <vt:lpstr>IoT Elements</vt:lpstr>
      <vt:lpstr>Design</vt:lpstr>
      <vt:lpstr>Implemented Function</vt:lpstr>
      <vt:lpstr>Demo Video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WU, Qixiao</dc:creator>
  <cp:lastModifiedBy>XU ZIJUN</cp:lastModifiedBy>
  <cp:revision>8</cp:revision>
  <dcterms:created xsi:type="dcterms:W3CDTF">2021-12-22T08:31:31Z</dcterms:created>
  <dcterms:modified xsi:type="dcterms:W3CDTF">2022-01-16T06:48:20Z</dcterms:modified>
</cp:coreProperties>
</file>